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Amatic SC"/>
      <p:regular r:id="rId13"/>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54"/>
  </p:normalViewPr>
  <p:slideViewPr>
    <p:cSldViewPr snapToGrid="0">
      <p:cViewPr varScale="1">
        <p:scale>
          <a:sx n="143" d="100"/>
          <a:sy n="143" d="100"/>
        </p:scale>
        <p:origin x="450"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NUL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bec1df0d5f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bec1df0d5f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bd4d20b3b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bd4d20b3b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bec1df0d5f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bec1df0d5f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bd4d20b3b6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bd4d20b3b6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bd4d20b3b6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bd4d20b3b6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bd4d20b3b6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bd4d20b3b6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bec1df0d5f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bec1df0d5f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bec1df0d5f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bec1df0d5f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bec1df0d5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bec1df0d5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video" Target="https://www.youtube.com/embed/gKEaoeYqi88?feature=oembed" TargetMode="Externa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3.png"/><Relationship Id="rId5" Type="http://schemas.openxmlformats.org/officeDocument/2006/relationships/notesSlide" Target="../notesSlides/notesSlide10.xml"/><Relationship Id="rId4"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2.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video" Target="https://www.youtube.com/embed/ll2NzqUqt7s?start=90&amp;feature=oembed" TargetMode="External"/><Relationship Id="rId7" Type="http://schemas.openxmlformats.org/officeDocument/2006/relationships/image" Target="../media/image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jpg"/><Relationship Id="rId5" Type="http://schemas.openxmlformats.org/officeDocument/2006/relationships/notesSlide" Target="../notesSlides/notesSlide5.xml"/><Relationship Id="rId4"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video" Target="https://www.youtube.com/embed/0gu8HQvWH4w?start=241&amp;feature=oembed" TargetMode="External"/><Relationship Id="rId7" Type="http://schemas.openxmlformats.org/officeDocument/2006/relationships/image" Target="../media/image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jpg"/><Relationship Id="rId5" Type="http://schemas.openxmlformats.org/officeDocument/2006/relationships/notesSlide" Target="../notesSlides/notesSlide6.xml"/><Relationship Id="rId4"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video" Target="https://www.youtube.com/embed/YaJ61Lwq6Ic?start=535&amp;feature=oembed" TargetMode="External"/><Relationship Id="rId7" Type="http://schemas.openxmlformats.org/officeDocument/2006/relationships/image" Target="../media/image10.jpe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video" Target="https://www.youtube.com/embed/a33htxXgzvM?start=860&amp;feature=oembed" TargetMode="External"/><Relationship Id="rId7" Type="http://schemas.openxmlformats.org/officeDocument/2006/relationships/image" Target="../media/image11.jpe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notesSlide" Target="../notesSlides/notesSlide8.xml"/><Relationship Id="rId4"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12.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53"/>
        <p:cNvGrpSpPr/>
        <p:nvPr/>
      </p:nvGrpSpPr>
      <p:grpSpPr>
        <a:xfrm>
          <a:off x="0" y="0"/>
          <a:ext cx="0" cy="0"/>
          <a:chOff x="0" y="0"/>
          <a:chExt cx="0" cy="0"/>
        </a:xfrm>
      </p:grpSpPr>
      <p:pic>
        <p:nvPicPr>
          <p:cNvPr id="55" name="Google Shape;55;p13"/>
          <p:cNvPicPr preferRelativeResize="0"/>
          <p:nvPr/>
        </p:nvPicPr>
        <p:blipFill>
          <a:blip r:embed="rId5">
            <a:alphaModFix/>
          </a:blip>
          <a:stretch>
            <a:fillRect/>
          </a:stretch>
        </p:blipFill>
        <p:spPr>
          <a:xfrm>
            <a:off x="1411976" y="53763"/>
            <a:ext cx="6071150" cy="5035975"/>
          </a:xfrm>
          <a:prstGeom prst="rect">
            <a:avLst/>
          </a:prstGeom>
          <a:noFill/>
          <a:ln>
            <a:noFill/>
          </a:ln>
        </p:spPr>
      </p:pic>
      <p:sp>
        <p:nvSpPr>
          <p:cNvPr id="54" name="Google Shape;54;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s">
                <a:latin typeface="Amatic SC"/>
                <a:ea typeface="Amatic SC"/>
                <a:cs typeface="Amatic SC"/>
                <a:sym typeface="Amatic SC"/>
              </a:rPr>
              <a:t>ponte tu mejor disfraz y entra en el carnaval</a:t>
            </a:r>
            <a:endParaRPr>
              <a:latin typeface="Amatic SC"/>
              <a:ea typeface="Amatic SC"/>
              <a:cs typeface="Amatic SC"/>
              <a:sym typeface="Amatic SC"/>
            </a:endParaRPr>
          </a:p>
        </p:txBody>
      </p:sp>
      <p:sp>
        <p:nvSpPr>
          <p:cNvPr id="56" name="Google Shape;56;p13"/>
          <p:cNvSpPr txBox="1">
            <a:spLocks noGrp="1"/>
          </p:cNvSpPr>
          <p:nvPr>
            <p:ph type="ctrTitle"/>
          </p:nvPr>
        </p:nvSpPr>
        <p:spPr>
          <a:xfrm>
            <a:off x="259858" y="734200"/>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s" sz="11100" b="1">
                <a:latin typeface="Amatic SC"/>
                <a:ea typeface="Amatic SC"/>
                <a:cs typeface="Amatic SC"/>
                <a:sym typeface="Amatic SC"/>
              </a:rPr>
              <a:t>Carnaval</a:t>
            </a:r>
            <a:r>
              <a:rPr lang="es" sz="9200">
                <a:latin typeface="Amatic SC"/>
                <a:ea typeface="Amatic SC"/>
                <a:cs typeface="Amatic SC"/>
                <a:sym typeface="Amatic SC"/>
              </a:rPr>
              <a:t> </a:t>
            </a:r>
            <a:endParaRPr sz="9200">
              <a:latin typeface="Amatic SC"/>
              <a:ea typeface="Amatic SC"/>
              <a:cs typeface="Amatic SC"/>
              <a:sym typeface="Amatic SC"/>
            </a:endParaRPr>
          </a:p>
        </p:txBody>
      </p:sp>
      <p:pic>
        <p:nvPicPr>
          <p:cNvPr id="2" name="Rue Daubenton 16.m4a" descr="Rue Daubenton 16.m4a">
            <a:hlinkClick r:id="" action="ppaction://media"/>
            <a:extLst>
              <a:ext uri="{FF2B5EF4-FFF2-40B4-BE49-F238E27FC236}">
                <a16:creationId xmlns:a16="http://schemas.microsoft.com/office/drawing/2014/main" id="{ECB05D00-96E9-7647-B1FE-C8E842213AC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35244" y="4735627"/>
            <a:ext cx="265287" cy="26528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1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116"/>
        <p:cNvGrpSpPr/>
        <p:nvPr/>
      </p:nvGrpSpPr>
      <p:grpSpPr>
        <a:xfrm>
          <a:off x="0" y="0"/>
          <a:ext cx="0" cy="0"/>
          <a:chOff x="0" y="0"/>
          <a:chExt cx="0" cy="0"/>
        </a:xfrm>
      </p:grpSpPr>
      <p:sp>
        <p:nvSpPr>
          <p:cNvPr id="117" name="Google Shape;117;p22"/>
          <p:cNvSpPr txBox="1">
            <a:spLocks noGrp="1"/>
          </p:cNvSpPr>
          <p:nvPr>
            <p:ph type="title"/>
          </p:nvPr>
        </p:nvSpPr>
        <p:spPr>
          <a:xfrm>
            <a:off x="311700" y="2791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5420">
                <a:latin typeface="Amatic SC"/>
                <a:ea typeface="Amatic SC"/>
                <a:cs typeface="Amatic SC"/>
                <a:sym typeface="Amatic SC"/>
              </a:rPr>
              <a:t>El entierro de la sardina</a:t>
            </a:r>
            <a:endParaRPr sz="5420">
              <a:latin typeface="Amatic SC"/>
              <a:ea typeface="Amatic SC"/>
              <a:cs typeface="Amatic SC"/>
              <a:sym typeface="Amatic SC"/>
            </a:endParaRPr>
          </a:p>
        </p:txBody>
      </p:sp>
      <p:pic>
        <p:nvPicPr>
          <p:cNvPr id="118" name="Google Shape;118;p22"/>
          <p:cNvPicPr preferRelativeResize="0"/>
          <p:nvPr/>
        </p:nvPicPr>
        <p:blipFill>
          <a:blip r:embed="rId6">
            <a:alphaModFix/>
          </a:blip>
          <a:stretch>
            <a:fillRect/>
          </a:stretch>
        </p:blipFill>
        <p:spPr>
          <a:xfrm>
            <a:off x="1047375" y="1360325"/>
            <a:ext cx="6605650" cy="3485650"/>
          </a:xfrm>
          <a:prstGeom prst="rect">
            <a:avLst/>
          </a:prstGeom>
          <a:noFill/>
          <a:ln>
            <a:noFill/>
          </a:ln>
        </p:spPr>
      </p:pic>
      <p:sp>
        <p:nvSpPr>
          <p:cNvPr id="119" name="Google Shape;119;p22"/>
          <p:cNvSpPr txBox="1"/>
          <p:nvPr/>
        </p:nvSpPr>
        <p:spPr>
          <a:xfrm>
            <a:off x="1814750" y="2291775"/>
            <a:ext cx="35568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dirty="0">
                <a:solidFill>
                  <a:srgbClr val="FFFFFF"/>
                </a:solidFill>
              </a:rPr>
              <a:t>El entierro de la sardina tiene lugar el último sábado de las fiestas.</a:t>
            </a:r>
            <a:endParaRPr sz="1200" dirty="0">
              <a:solidFill>
                <a:srgbClr val="FFFFFF"/>
              </a:solidFill>
            </a:endParaRPr>
          </a:p>
          <a:p>
            <a:pPr marL="0" lvl="0" indent="0" algn="l" rtl="0">
              <a:spcBef>
                <a:spcPts val="0"/>
              </a:spcBef>
              <a:spcAft>
                <a:spcPts val="0"/>
              </a:spcAft>
              <a:buNone/>
            </a:pPr>
            <a:r>
              <a:rPr lang="es" sz="1200" dirty="0">
                <a:solidFill>
                  <a:srgbClr val="FFFFFF"/>
                </a:solidFill>
              </a:rPr>
              <a:t>Durante el entierro, acompañan a la sardina las viudas.</a:t>
            </a:r>
            <a:endParaRPr sz="1200" dirty="0">
              <a:solidFill>
                <a:srgbClr val="FFFFFF"/>
              </a:solidFill>
            </a:endParaRPr>
          </a:p>
          <a:p>
            <a:pPr marL="0" lvl="0" indent="0" algn="l" rtl="0">
              <a:spcBef>
                <a:spcPts val="0"/>
              </a:spcBef>
              <a:spcAft>
                <a:spcPts val="0"/>
              </a:spcAft>
              <a:buNone/>
            </a:pPr>
            <a:r>
              <a:rPr lang="es" sz="1200" dirty="0">
                <a:solidFill>
                  <a:srgbClr val="FFFFFF"/>
                </a:solidFill>
              </a:rPr>
              <a:t>Por último, se quema la sardina en la playa de Las Canteras y se pone final al carnaval.</a:t>
            </a:r>
            <a:endParaRPr sz="1200" dirty="0">
              <a:solidFill>
                <a:srgbClr val="FFFFFF"/>
              </a:solidFill>
            </a:endParaRPr>
          </a:p>
        </p:txBody>
      </p:sp>
      <p:pic>
        <p:nvPicPr>
          <p:cNvPr id="2" name="diapo sardina.m4a" descr="diapo sardina.m4a">
            <a:hlinkClick r:id="" action="ppaction://media"/>
            <a:extLst>
              <a:ext uri="{FF2B5EF4-FFF2-40B4-BE49-F238E27FC236}">
                <a16:creationId xmlns:a16="http://schemas.microsoft.com/office/drawing/2014/main" id="{DD957BA5-0A55-8341-9F7D-36334166934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flipV="1">
            <a:off x="8266545" y="4621514"/>
            <a:ext cx="245716" cy="224461"/>
          </a:xfrm>
          <a:prstGeom prst="rect">
            <a:avLst/>
          </a:prstGeom>
        </p:spPr>
      </p:pic>
      <p:pic>
        <p:nvPicPr>
          <p:cNvPr id="3" name="Elementos multimedia en línea 2" descr="Entierro de la Sardina del Carnaval de Las Palmas de Gran Canaria 2020">
            <a:hlinkClick r:id="" action="ppaction://media"/>
            <a:extLst>
              <a:ext uri="{FF2B5EF4-FFF2-40B4-BE49-F238E27FC236}">
                <a16:creationId xmlns:a16="http://schemas.microsoft.com/office/drawing/2014/main" id="{5BD92093-7F6D-DE40-8BCB-DBC3DD65C748}"/>
              </a:ext>
            </a:extLst>
          </p:cNvPr>
          <p:cNvPicPr>
            <a:picLocks noRot="1" noChangeAspect="1"/>
          </p:cNvPicPr>
          <p:nvPr>
            <a:videoFile r:link="rId3"/>
          </p:nvPr>
        </p:nvPicPr>
        <p:blipFill>
          <a:blip r:embed="rId8"/>
          <a:stretch>
            <a:fillRect/>
          </a:stretch>
        </p:blipFill>
        <p:spPr>
          <a:xfrm>
            <a:off x="4855153" y="3429300"/>
            <a:ext cx="2540000" cy="1435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400"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
                </p:tgtEl>
              </p:cMediaNode>
            </p:audio>
            <p:video>
              <p:cMediaNode vol="80000">
                <p:cTn id="12" fill="hold" display="0">
                  <p:stCondLst>
                    <p:cond delay="indefinite"/>
                  </p:stCondLst>
                </p:cTn>
                <p:tgtEl>
                  <p:spTgt spid="3"/>
                </p:tgtEl>
              </p:cMediaNode>
            </p:video>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4420">
                <a:latin typeface="Amatic SC"/>
                <a:ea typeface="Amatic SC"/>
                <a:cs typeface="Amatic SC"/>
                <a:sym typeface="Amatic SC"/>
              </a:rPr>
              <a:t>El origen del carnaval en Canarias</a:t>
            </a:r>
            <a:endParaRPr sz="4420">
              <a:latin typeface="Amatic SC"/>
              <a:ea typeface="Amatic SC"/>
              <a:cs typeface="Amatic SC"/>
              <a:sym typeface="Amatic SC"/>
            </a:endParaRPr>
          </a:p>
        </p:txBody>
      </p:sp>
      <p:sp>
        <p:nvSpPr>
          <p:cNvPr id="62" name="Google Shape;62;p14"/>
          <p:cNvSpPr txBox="1">
            <a:spLocks noGrp="1"/>
          </p:cNvSpPr>
          <p:nvPr>
            <p:ph type="body" idx="1"/>
          </p:nvPr>
        </p:nvSpPr>
        <p:spPr>
          <a:xfrm>
            <a:off x="228725" y="1588000"/>
            <a:ext cx="4769700" cy="30162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Clr>
                <a:schemeClr val="dk1"/>
              </a:buClr>
              <a:buSzPct val="80850"/>
              <a:buFont typeface="Arial"/>
              <a:buNone/>
            </a:pPr>
            <a:endParaRPr sz="1360">
              <a:solidFill>
                <a:srgbClr val="333333"/>
              </a:solidFill>
            </a:endParaRPr>
          </a:p>
          <a:p>
            <a:pPr marL="0" lvl="0" indent="0" algn="l" rtl="0">
              <a:lnSpc>
                <a:spcPct val="150000"/>
              </a:lnSpc>
              <a:spcBef>
                <a:spcPts val="700"/>
              </a:spcBef>
              <a:spcAft>
                <a:spcPts val="0"/>
              </a:spcAft>
              <a:buClr>
                <a:schemeClr val="dk1"/>
              </a:buClr>
              <a:buSzPct val="39966"/>
              <a:buFont typeface="Arial"/>
              <a:buNone/>
            </a:pPr>
            <a:r>
              <a:rPr lang="es" sz="2752">
                <a:solidFill>
                  <a:srgbClr val="333333"/>
                </a:solidFill>
                <a:latin typeface="Times New Roman"/>
                <a:ea typeface="Times New Roman"/>
                <a:cs typeface="Times New Roman"/>
                <a:sym typeface="Times New Roman"/>
              </a:rPr>
              <a:t>El Carnaval de Las Palmas de Gran Canaria es una de las fiestas más antiguas, con más historia y carácter propio de la capital grancanaria. Más de cinco siglos de vida contemplan la celebración de la mascarita. La primera referencia directa al Carnaval se localiza en el S. XVI, en 1574, con el baile de máscaras y disfraces celebrado en la casa del canónigo Pedro León, con motivo del matrimonio de Matías Cairasco. Además, ya en el siglo XVI, distintos documentos aluden a la presencia de italianos en la ciudad, y a su afición a los bailes de máscaras.</a:t>
            </a:r>
            <a:endParaRPr sz="2752">
              <a:solidFill>
                <a:srgbClr val="333333"/>
              </a:solidFill>
              <a:latin typeface="Times New Roman"/>
              <a:ea typeface="Times New Roman"/>
              <a:cs typeface="Times New Roman"/>
              <a:sym typeface="Times New Roman"/>
            </a:endParaRPr>
          </a:p>
          <a:p>
            <a:pPr marL="0" lvl="0" indent="0" algn="l" rtl="0">
              <a:spcBef>
                <a:spcPts val="700"/>
              </a:spcBef>
              <a:spcAft>
                <a:spcPts val="1200"/>
              </a:spcAft>
              <a:buNone/>
            </a:pPr>
            <a:endParaRPr sz="2010"/>
          </a:p>
        </p:txBody>
      </p:sp>
      <p:pic>
        <p:nvPicPr>
          <p:cNvPr id="63" name="Google Shape;63;p14"/>
          <p:cNvPicPr preferRelativeResize="0"/>
          <p:nvPr/>
        </p:nvPicPr>
        <p:blipFill>
          <a:blip r:embed="rId5">
            <a:alphaModFix/>
          </a:blip>
          <a:stretch>
            <a:fillRect/>
          </a:stretch>
        </p:blipFill>
        <p:spPr>
          <a:xfrm>
            <a:off x="5460375" y="1989350"/>
            <a:ext cx="3285475" cy="1845885"/>
          </a:xfrm>
          <a:prstGeom prst="rect">
            <a:avLst/>
          </a:prstGeom>
          <a:noFill/>
          <a:ln>
            <a:noFill/>
          </a:ln>
        </p:spPr>
      </p:pic>
      <p:pic>
        <p:nvPicPr>
          <p:cNvPr id="2" name="Diapo 1.m4a" descr="Diapo 1.m4a">
            <a:hlinkClick r:id="" action="ppaction://media"/>
            <a:extLst>
              <a:ext uri="{FF2B5EF4-FFF2-40B4-BE49-F238E27FC236}">
                <a16:creationId xmlns:a16="http://schemas.microsoft.com/office/drawing/2014/main" id="{94403645-DF19-034C-A29D-829CB7A08C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6736" y="4604200"/>
            <a:ext cx="295564" cy="2955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79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555600"/>
            <a:ext cx="57507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SzPts val="990"/>
              <a:buNone/>
            </a:pPr>
            <a:r>
              <a:rPr lang="es" sz="4420">
                <a:latin typeface="Amatic SC"/>
                <a:ea typeface="Amatic SC"/>
                <a:cs typeface="Amatic SC"/>
                <a:sym typeface="Amatic SC"/>
              </a:rPr>
              <a:t>El escenario del carnaval</a:t>
            </a:r>
            <a:endParaRPr sz="4720">
              <a:latin typeface="Amatic SC"/>
              <a:ea typeface="Amatic SC"/>
              <a:cs typeface="Amatic SC"/>
              <a:sym typeface="Amatic SC"/>
            </a:endParaRPr>
          </a:p>
        </p:txBody>
      </p:sp>
      <p:sp>
        <p:nvSpPr>
          <p:cNvPr id="69" name="Google Shape;69;p15"/>
          <p:cNvSpPr txBox="1">
            <a:spLocks noGrp="1"/>
          </p:cNvSpPr>
          <p:nvPr>
            <p:ph type="body" idx="1"/>
          </p:nvPr>
        </p:nvSpPr>
        <p:spPr>
          <a:xfrm>
            <a:off x="5712925" y="3627000"/>
            <a:ext cx="3072600" cy="8085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es" b="1"/>
              <a:t>Desde 1995 todos los actos, concursos y galas se celebran en el escenario del Parque de Santa Catalina.</a:t>
            </a:r>
            <a:endParaRPr b="1"/>
          </a:p>
        </p:txBody>
      </p:sp>
      <p:pic>
        <p:nvPicPr>
          <p:cNvPr id="70" name="Google Shape;70;p15"/>
          <p:cNvPicPr preferRelativeResize="0"/>
          <p:nvPr/>
        </p:nvPicPr>
        <p:blipFill>
          <a:blip r:embed="rId5">
            <a:alphaModFix/>
          </a:blip>
          <a:stretch>
            <a:fillRect/>
          </a:stretch>
        </p:blipFill>
        <p:spPr>
          <a:xfrm>
            <a:off x="425800" y="1575750"/>
            <a:ext cx="4941824" cy="2859750"/>
          </a:xfrm>
          <a:prstGeom prst="rect">
            <a:avLst/>
          </a:prstGeom>
          <a:noFill/>
          <a:ln>
            <a:noFill/>
          </a:ln>
        </p:spPr>
      </p:pic>
      <p:pic>
        <p:nvPicPr>
          <p:cNvPr id="71" name="Google Shape;71;p15"/>
          <p:cNvPicPr preferRelativeResize="0"/>
          <p:nvPr/>
        </p:nvPicPr>
        <p:blipFill>
          <a:blip r:embed="rId6">
            <a:alphaModFix/>
          </a:blip>
          <a:stretch>
            <a:fillRect/>
          </a:stretch>
        </p:blipFill>
        <p:spPr>
          <a:xfrm>
            <a:off x="5607800" y="1612000"/>
            <a:ext cx="3105618" cy="1714300"/>
          </a:xfrm>
          <a:prstGeom prst="rect">
            <a:avLst/>
          </a:prstGeom>
          <a:noFill/>
          <a:ln>
            <a:noFill/>
          </a:ln>
        </p:spPr>
      </p:pic>
      <p:pic>
        <p:nvPicPr>
          <p:cNvPr id="2" name="Diapo 2.m4a" descr="Diapo 2.m4a">
            <a:hlinkClick r:id="" action="ppaction://media"/>
            <a:extLst>
              <a:ext uri="{FF2B5EF4-FFF2-40B4-BE49-F238E27FC236}">
                <a16:creationId xmlns:a16="http://schemas.microsoft.com/office/drawing/2014/main" id="{824CBD50-3955-5D41-B974-009387A1CBC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436327" y="4459109"/>
            <a:ext cx="277091" cy="27709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38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5800">
                <a:latin typeface="Amatic SC"/>
                <a:ea typeface="Amatic SC"/>
                <a:cs typeface="Amatic SC"/>
                <a:sym typeface="Amatic SC"/>
              </a:rPr>
              <a:t>Las galas y concursos del Carnaval</a:t>
            </a:r>
            <a:endParaRPr sz="5800">
              <a:latin typeface="Amatic SC"/>
              <a:ea typeface="Amatic SC"/>
              <a:cs typeface="Amatic SC"/>
              <a:sym typeface="Amatic SC"/>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213650" y="674050"/>
            <a:ext cx="4045200" cy="1004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s" sz="5400" dirty="0">
                <a:latin typeface="Amatic SC"/>
                <a:ea typeface="Amatic SC"/>
                <a:cs typeface="Amatic SC"/>
                <a:sym typeface="Amatic SC"/>
              </a:rPr>
              <a:t>Gala de la reina</a:t>
            </a:r>
            <a:endParaRPr sz="5400" dirty="0">
              <a:latin typeface="Amatic SC"/>
              <a:ea typeface="Amatic SC"/>
              <a:cs typeface="Amatic SC"/>
              <a:sym typeface="Amatic SC"/>
            </a:endParaRPr>
          </a:p>
        </p:txBody>
      </p:sp>
      <p:pic>
        <p:nvPicPr>
          <p:cNvPr id="82" name="Google Shape;82;p17"/>
          <p:cNvPicPr preferRelativeResize="0"/>
          <p:nvPr/>
        </p:nvPicPr>
        <p:blipFill>
          <a:blip r:embed="rId6">
            <a:alphaModFix/>
          </a:blip>
          <a:stretch>
            <a:fillRect/>
          </a:stretch>
        </p:blipFill>
        <p:spPr>
          <a:xfrm>
            <a:off x="5266775" y="76200"/>
            <a:ext cx="3563450" cy="4991101"/>
          </a:xfrm>
          <a:prstGeom prst="rect">
            <a:avLst/>
          </a:prstGeom>
          <a:noFill/>
          <a:ln>
            <a:noFill/>
          </a:ln>
        </p:spPr>
      </p:pic>
      <p:sp>
        <p:nvSpPr>
          <p:cNvPr id="83" name="Google Shape;83;p17"/>
          <p:cNvSpPr txBox="1"/>
          <p:nvPr/>
        </p:nvSpPr>
        <p:spPr>
          <a:xfrm>
            <a:off x="435550" y="1825125"/>
            <a:ext cx="33081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t>La primera “gala” de la reina tuvo lugar en 1978.</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s" sz="1200"/>
              <a:t>Cada año asisten hasta 4.000 personas a la ceremonia de elección de la reina del carnaval.</a:t>
            </a:r>
            <a:endParaRPr sz="1200"/>
          </a:p>
        </p:txBody>
      </p:sp>
      <p:pic>
        <p:nvPicPr>
          <p:cNvPr id="2" name="diapo reina.m4a" descr="diapo reina.m4a">
            <a:hlinkClick r:id="" action="ppaction://media"/>
            <a:extLst>
              <a:ext uri="{FF2B5EF4-FFF2-40B4-BE49-F238E27FC236}">
                <a16:creationId xmlns:a16="http://schemas.microsoft.com/office/drawing/2014/main" id="{790A300B-CF0A-6F45-AFC5-3A08CAFD083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15928" y="4714586"/>
            <a:ext cx="203200" cy="203200"/>
          </a:xfrm>
          <a:prstGeom prst="rect">
            <a:avLst/>
          </a:prstGeom>
        </p:spPr>
      </p:pic>
      <p:pic>
        <p:nvPicPr>
          <p:cNvPr id="3" name="Elementos multimedia en línea 2" descr="#CarnavalRTVC | Minerva Hernández Hernández | Gala Reina del Carnaval | Las Palmas de GC 2020">
            <a:hlinkClick r:id="" action="ppaction://media"/>
            <a:extLst>
              <a:ext uri="{FF2B5EF4-FFF2-40B4-BE49-F238E27FC236}">
                <a16:creationId xmlns:a16="http://schemas.microsoft.com/office/drawing/2014/main" id="{2E68862B-A48C-DE48-A7BD-12B52FD47C7B}"/>
              </a:ext>
            </a:extLst>
          </p:cNvPr>
          <p:cNvPicPr>
            <a:picLocks noRot="1" noChangeAspect="1"/>
          </p:cNvPicPr>
          <p:nvPr>
            <a:videoFile r:link="rId3"/>
          </p:nvPr>
        </p:nvPicPr>
        <p:blipFill>
          <a:blip r:embed="rId8"/>
          <a:stretch>
            <a:fillRect/>
          </a:stretch>
        </p:blipFill>
        <p:spPr>
          <a:xfrm>
            <a:off x="952813" y="3279486"/>
            <a:ext cx="2540000" cy="1435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18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
                </p:tgtEl>
              </p:cMediaNode>
            </p:audio>
            <p:video>
              <p:cMediaNode vol="80000">
                <p:cTn id="12" fill="hold" display="0">
                  <p:stCondLst>
                    <p:cond delay="indefinite"/>
                  </p:stCondLst>
                </p:cTn>
                <p:tgtEl>
                  <p:spTgt spid="3"/>
                </p:tgtEl>
              </p:cMediaNode>
            </p:video>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311700" y="555600"/>
            <a:ext cx="335053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5400" dirty="0">
                <a:latin typeface="Amatic SC"/>
                <a:ea typeface="Amatic SC"/>
                <a:cs typeface="Amatic SC"/>
                <a:sym typeface="Amatic SC"/>
              </a:rPr>
              <a:t>Gala Drag</a:t>
            </a:r>
            <a:endParaRPr sz="5400" dirty="0">
              <a:latin typeface="Amatic SC"/>
              <a:ea typeface="Amatic SC"/>
              <a:cs typeface="Amatic SC"/>
              <a:sym typeface="Amatic SC"/>
            </a:endParaRPr>
          </a:p>
        </p:txBody>
      </p:sp>
      <p:sp>
        <p:nvSpPr>
          <p:cNvPr id="90" name="Google Shape;90;p18"/>
          <p:cNvSpPr txBox="1">
            <a:spLocks noGrp="1"/>
          </p:cNvSpPr>
          <p:nvPr>
            <p:ph type="body" idx="1"/>
          </p:nvPr>
        </p:nvSpPr>
        <p:spPr>
          <a:xfrm>
            <a:off x="297832" y="1413164"/>
            <a:ext cx="3350531" cy="1221286"/>
          </a:xfrm>
          <a:prstGeom prst="rect">
            <a:avLst/>
          </a:prstGeom>
        </p:spPr>
        <p:txBody>
          <a:bodyPr spcFirstLastPara="1" wrap="square" lIns="91425" tIns="91425" rIns="91425" bIns="91425" anchor="t" anchorCtr="0">
            <a:normAutofit fontScale="92500"/>
          </a:bodyPr>
          <a:lstStyle/>
          <a:p>
            <a:pPr marL="0" lvl="0" indent="0" algn="just" rtl="0">
              <a:lnSpc>
                <a:spcPct val="170000"/>
              </a:lnSpc>
              <a:spcBef>
                <a:spcPts val="0"/>
              </a:spcBef>
              <a:spcAft>
                <a:spcPts val="1200"/>
              </a:spcAft>
              <a:buNone/>
            </a:pPr>
            <a:r>
              <a:rPr lang="es" dirty="0">
                <a:solidFill>
                  <a:schemeClr val="tx1"/>
                </a:solidFill>
              </a:rPr>
              <a:t>La primera gala Drag Queen tuvo lugar en el año 1998. Es una de las fiestas más conocidas del carnaval, tanto dentro de España como fuera.</a:t>
            </a:r>
            <a:endParaRPr dirty="0">
              <a:solidFill>
                <a:schemeClr val="tx1"/>
              </a:solidFill>
            </a:endParaRPr>
          </a:p>
        </p:txBody>
      </p:sp>
      <p:pic>
        <p:nvPicPr>
          <p:cNvPr id="91" name="Google Shape;91;p18"/>
          <p:cNvPicPr preferRelativeResize="0"/>
          <p:nvPr/>
        </p:nvPicPr>
        <p:blipFill>
          <a:blip r:embed="rId6">
            <a:alphaModFix/>
          </a:blip>
          <a:stretch>
            <a:fillRect/>
          </a:stretch>
        </p:blipFill>
        <p:spPr>
          <a:xfrm>
            <a:off x="3930225" y="836526"/>
            <a:ext cx="4853974" cy="3836624"/>
          </a:xfrm>
          <a:prstGeom prst="rect">
            <a:avLst/>
          </a:prstGeom>
          <a:noFill/>
          <a:ln>
            <a:noFill/>
          </a:ln>
        </p:spPr>
      </p:pic>
      <p:pic>
        <p:nvPicPr>
          <p:cNvPr id="2" name="diapo drag.m4a" descr="diapo drag.m4a">
            <a:hlinkClick r:id="" action="ppaction://media"/>
            <a:extLst>
              <a:ext uri="{FF2B5EF4-FFF2-40B4-BE49-F238E27FC236}">
                <a16:creationId xmlns:a16="http://schemas.microsoft.com/office/drawing/2014/main" id="{26782438-23AE-3445-8DF5-666B8478777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48094" y="4770004"/>
            <a:ext cx="236105" cy="236105"/>
          </a:xfrm>
          <a:prstGeom prst="rect">
            <a:avLst/>
          </a:prstGeom>
        </p:spPr>
      </p:pic>
      <p:pic>
        <p:nvPicPr>
          <p:cNvPr id="4" name="Elementos multimedia en línea 3" descr="#CarnavalRTVC | Drag Sethlas | Gala Drag Queen | Las Palmas de Gran Canaria 2020">
            <a:hlinkClick r:id="" action="ppaction://media"/>
            <a:extLst>
              <a:ext uri="{FF2B5EF4-FFF2-40B4-BE49-F238E27FC236}">
                <a16:creationId xmlns:a16="http://schemas.microsoft.com/office/drawing/2014/main" id="{E5F3DA69-2EA8-DD43-BBD2-8FE43910863C}"/>
              </a:ext>
            </a:extLst>
          </p:cNvPr>
          <p:cNvPicPr>
            <a:picLocks noRot="1" noChangeAspect="1"/>
          </p:cNvPicPr>
          <p:nvPr>
            <a:videoFile r:link="rId3"/>
          </p:nvPr>
        </p:nvPicPr>
        <p:blipFill>
          <a:blip r:embed="rId8"/>
          <a:stretch>
            <a:fillRect/>
          </a:stretch>
        </p:blipFill>
        <p:spPr>
          <a:xfrm>
            <a:off x="311700" y="2712208"/>
            <a:ext cx="3350531" cy="18930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86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5420">
                <a:latin typeface="Amatic SC"/>
                <a:ea typeface="Amatic SC"/>
                <a:cs typeface="Amatic SC"/>
                <a:sym typeface="Amatic SC"/>
              </a:rPr>
              <a:t>Murgas</a:t>
            </a:r>
            <a:endParaRPr sz="5420">
              <a:latin typeface="Amatic SC"/>
              <a:ea typeface="Amatic SC"/>
              <a:cs typeface="Amatic SC"/>
              <a:sym typeface="Amatic SC"/>
            </a:endParaRPr>
          </a:p>
        </p:txBody>
      </p:sp>
      <p:sp>
        <p:nvSpPr>
          <p:cNvPr id="98" name="Google Shape;98;p19"/>
          <p:cNvSpPr txBox="1">
            <a:spLocks noGrp="1"/>
          </p:cNvSpPr>
          <p:nvPr>
            <p:ph type="body" idx="1"/>
          </p:nvPr>
        </p:nvSpPr>
        <p:spPr>
          <a:xfrm>
            <a:off x="311700" y="1602450"/>
            <a:ext cx="3999900" cy="3042300"/>
          </a:xfrm>
          <a:prstGeom prst="rect">
            <a:avLst/>
          </a:prstGeom>
        </p:spPr>
        <p:txBody>
          <a:bodyPr spcFirstLastPara="1" wrap="square" lIns="91425" tIns="91425" rIns="91425" bIns="91425" anchor="t" anchorCtr="0">
            <a:normAutofit fontScale="25000" lnSpcReduction="20000"/>
          </a:bodyPr>
          <a:lstStyle/>
          <a:p>
            <a:pPr marL="0" lvl="0" indent="0" algn="l" rtl="0">
              <a:lnSpc>
                <a:spcPct val="200000"/>
              </a:lnSpc>
              <a:spcBef>
                <a:spcPts val="0"/>
              </a:spcBef>
              <a:spcAft>
                <a:spcPts val="0"/>
              </a:spcAft>
              <a:buNone/>
            </a:pPr>
            <a:r>
              <a:rPr lang="es" sz="4600" dirty="0">
                <a:solidFill>
                  <a:schemeClr val="tx1"/>
                </a:solidFill>
              </a:rPr>
              <a:t>El primer concurso de murgas tiene lugar en 1976 después de consagrarse el carnaval tras el fin del régimen franquista.</a:t>
            </a:r>
            <a:endParaRPr sz="4600" dirty="0">
              <a:solidFill>
                <a:schemeClr val="tx1"/>
              </a:solidFill>
            </a:endParaRPr>
          </a:p>
          <a:p>
            <a:pPr marL="0" lvl="0" indent="0" algn="l" rtl="0">
              <a:lnSpc>
                <a:spcPct val="200000"/>
              </a:lnSpc>
              <a:spcBef>
                <a:spcPts val="1200"/>
              </a:spcBef>
              <a:spcAft>
                <a:spcPts val="0"/>
              </a:spcAft>
              <a:buNone/>
            </a:pPr>
            <a:r>
              <a:rPr lang="es" sz="4600" dirty="0">
                <a:solidFill>
                  <a:schemeClr val="tx1"/>
                </a:solidFill>
              </a:rPr>
              <a:t>Existen dos modalidades:</a:t>
            </a:r>
            <a:endParaRPr sz="4600" dirty="0">
              <a:solidFill>
                <a:schemeClr val="tx1"/>
              </a:solidFill>
            </a:endParaRPr>
          </a:p>
          <a:p>
            <a:pPr marL="457200" lvl="0" indent="-301625" algn="l" rtl="0">
              <a:lnSpc>
                <a:spcPct val="200000"/>
              </a:lnSpc>
              <a:spcBef>
                <a:spcPts val="1200"/>
              </a:spcBef>
              <a:spcAft>
                <a:spcPts val="0"/>
              </a:spcAft>
              <a:buSzPct val="100000"/>
              <a:buChar char="●"/>
            </a:pPr>
            <a:r>
              <a:rPr lang="es" sz="4600" dirty="0">
                <a:solidFill>
                  <a:schemeClr val="tx1"/>
                </a:solidFill>
              </a:rPr>
              <a:t>Las murgas adultas: se componen de 35-70 personas mayores de 16 años.</a:t>
            </a:r>
            <a:endParaRPr sz="4600" dirty="0">
              <a:solidFill>
                <a:schemeClr val="tx1"/>
              </a:solidFill>
            </a:endParaRPr>
          </a:p>
          <a:p>
            <a:pPr marL="457200" lvl="0" indent="-301625" algn="l" rtl="0">
              <a:lnSpc>
                <a:spcPct val="200000"/>
              </a:lnSpc>
              <a:spcBef>
                <a:spcPts val="0"/>
              </a:spcBef>
              <a:spcAft>
                <a:spcPts val="0"/>
              </a:spcAft>
              <a:buSzPct val="100000"/>
              <a:buChar char="●"/>
            </a:pPr>
            <a:r>
              <a:rPr lang="es" sz="4600" dirty="0">
                <a:solidFill>
                  <a:schemeClr val="tx1"/>
                </a:solidFill>
              </a:rPr>
              <a:t>Las murgas infantiles: grupos compuestos por niños menores de 16 años.</a:t>
            </a:r>
            <a:endParaRPr sz="4600" dirty="0">
              <a:solidFill>
                <a:schemeClr val="tx1"/>
              </a:solidFill>
            </a:endParaRPr>
          </a:p>
          <a:p>
            <a:pPr marL="0" lvl="0" indent="0" algn="l" rtl="0">
              <a:spcBef>
                <a:spcPts val="1200"/>
              </a:spcBef>
              <a:spcAft>
                <a:spcPts val="1200"/>
              </a:spcAft>
              <a:buNone/>
            </a:pPr>
            <a:endParaRPr dirty="0"/>
          </a:p>
        </p:txBody>
      </p:sp>
      <p:pic>
        <p:nvPicPr>
          <p:cNvPr id="2" name="diapo murgas.m4a" descr="diapo murgas.m4a">
            <a:hlinkClick r:id="" action="ppaction://media"/>
            <a:extLst>
              <a:ext uri="{FF2B5EF4-FFF2-40B4-BE49-F238E27FC236}">
                <a16:creationId xmlns:a16="http://schemas.microsoft.com/office/drawing/2014/main" id="{56BE0543-C5D6-8F48-8DC6-59408026410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90638" y="4698475"/>
            <a:ext cx="254577" cy="254577"/>
          </a:xfrm>
          <a:prstGeom prst="rect">
            <a:avLst/>
          </a:prstGeom>
        </p:spPr>
      </p:pic>
      <p:pic>
        <p:nvPicPr>
          <p:cNvPr id="3" name="Elementos multimedia en línea 2" descr="#CarnavalRTVC | Los Nietos de Sarymanchez | Final Murgas Adultas | Las Palmas de Gran Canaria 2020">
            <a:hlinkClick r:id="" action="ppaction://media"/>
            <a:extLst>
              <a:ext uri="{FF2B5EF4-FFF2-40B4-BE49-F238E27FC236}">
                <a16:creationId xmlns:a16="http://schemas.microsoft.com/office/drawing/2014/main" id="{2AD48DAF-3712-7249-9DDF-2D20468424BC}"/>
              </a:ext>
            </a:extLst>
          </p:cNvPr>
          <p:cNvPicPr>
            <a:picLocks noRot="1" noChangeAspect="1"/>
          </p:cNvPicPr>
          <p:nvPr>
            <a:videoFile r:link="rId3"/>
          </p:nvPr>
        </p:nvPicPr>
        <p:blipFill>
          <a:blip r:embed="rId7"/>
          <a:stretch>
            <a:fillRect/>
          </a:stretch>
        </p:blipFill>
        <p:spPr>
          <a:xfrm>
            <a:off x="4327193" y="1754372"/>
            <a:ext cx="4318022" cy="24396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92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video>
              <p:cMediaNode vol="80000">
                <p:cTn id="13" fill="hold" display="0">
                  <p:stCondLst>
                    <p:cond delay="indefinite"/>
                  </p:stCondLst>
                </p:cTn>
                <p:tgtEl>
                  <p:spTgt spid="3"/>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11700" y="591000"/>
            <a:ext cx="3536400" cy="720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5400" dirty="0">
                <a:latin typeface="Amatic SC"/>
                <a:ea typeface="Amatic SC"/>
                <a:cs typeface="Amatic SC"/>
                <a:sym typeface="Amatic SC"/>
              </a:rPr>
              <a:t>comparsas</a:t>
            </a:r>
            <a:endParaRPr sz="5400" dirty="0">
              <a:latin typeface="Amatic SC"/>
              <a:ea typeface="Amatic SC"/>
              <a:cs typeface="Amatic SC"/>
              <a:sym typeface="Amatic SC"/>
            </a:endParaRPr>
          </a:p>
        </p:txBody>
      </p:sp>
      <p:sp>
        <p:nvSpPr>
          <p:cNvPr id="105" name="Google Shape;105;p20"/>
          <p:cNvSpPr txBox="1">
            <a:spLocks noGrp="1"/>
          </p:cNvSpPr>
          <p:nvPr>
            <p:ph type="body" idx="1"/>
          </p:nvPr>
        </p:nvSpPr>
        <p:spPr>
          <a:xfrm>
            <a:off x="311700" y="1680000"/>
            <a:ext cx="3649500" cy="28725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s" dirty="0">
                <a:solidFill>
                  <a:schemeClr val="tx1"/>
                </a:solidFill>
              </a:rPr>
              <a:t>Al igual que las murgas es de las agrupaciones fundamentales del carnaval.</a:t>
            </a:r>
            <a:endParaRPr dirty="0">
              <a:solidFill>
                <a:schemeClr val="tx1"/>
              </a:solidFill>
            </a:endParaRPr>
          </a:p>
          <a:p>
            <a:pPr marL="0" lvl="0" indent="0" algn="l" rtl="0">
              <a:lnSpc>
                <a:spcPct val="150000"/>
              </a:lnSpc>
              <a:spcBef>
                <a:spcPts val="1200"/>
              </a:spcBef>
              <a:spcAft>
                <a:spcPts val="0"/>
              </a:spcAft>
              <a:buNone/>
            </a:pPr>
            <a:r>
              <a:rPr lang="es" dirty="0">
                <a:solidFill>
                  <a:schemeClr val="tx1"/>
                </a:solidFill>
              </a:rPr>
              <a:t>Están compuestas de tres partes:</a:t>
            </a:r>
            <a:endParaRPr dirty="0">
              <a:solidFill>
                <a:schemeClr val="tx1"/>
              </a:solidFill>
            </a:endParaRPr>
          </a:p>
          <a:p>
            <a:pPr marL="457200" lvl="0" indent="-304800" algn="l" rtl="0">
              <a:lnSpc>
                <a:spcPct val="150000"/>
              </a:lnSpc>
              <a:spcBef>
                <a:spcPts val="1200"/>
              </a:spcBef>
              <a:spcAft>
                <a:spcPts val="0"/>
              </a:spcAft>
              <a:buSzPts val="1200"/>
              <a:buChar char="●"/>
            </a:pPr>
            <a:r>
              <a:rPr lang="es" dirty="0">
                <a:solidFill>
                  <a:schemeClr val="tx1"/>
                </a:solidFill>
              </a:rPr>
              <a:t>La batucada: percusión y sonido</a:t>
            </a:r>
            <a:endParaRPr dirty="0">
              <a:solidFill>
                <a:schemeClr val="tx1"/>
              </a:solidFill>
            </a:endParaRPr>
          </a:p>
          <a:p>
            <a:pPr marL="457200" lvl="0" indent="-304800" algn="l" rtl="0">
              <a:lnSpc>
                <a:spcPct val="150000"/>
              </a:lnSpc>
              <a:spcBef>
                <a:spcPts val="0"/>
              </a:spcBef>
              <a:spcAft>
                <a:spcPts val="0"/>
              </a:spcAft>
              <a:buSzPts val="1200"/>
              <a:buChar char="●"/>
            </a:pPr>
            <a:r>
              <a:rPr lang="es" dirty="0">
                <a:solidFill>
                  <a:schemeClr val="tx1"/>
                </a:solidFill>
              </a:rPr>
              <a:t>La parranda: letras de las canciones</a:t>
            </a:r>
            <a:endParaRPr dirty="0">
              <a:solidFill>
                <a:schemeClr val="tx1"/>
              </a:solidFill>
            </a:endParaRPr>
          </a:p>
          <a:p>
            <a:pPr marL="457200" lvl="0" indent="-304800" algn="l" rtl="0">
              <a:lnSpc>
                <a:spcPct val="150000"/>
              </a:lnSpc>
              <a:spcBef>
                <a:spcPts val="0"/>
              </a:spcBef>
              <a:spcAft>
                <a:spcPts val="0"/>
              </a:spcAft>
              <a:buSzPts val="1200"/>
              <a:buChar char="●"/>
            </a:pPr>
            <a:r>
              <a:rPr lang="es" dirty="0">
                <a:solidFill>
                  <a:schemeClr val="tx1"/>
                </a:solidFill>
              </a:rPr>
              <a:t>El cuerpo de baile: coreografías</a:t>
            </a:r>
            <a:endParaRPr dirty="0">
              <a:solidFill>
                <a:schemeClr val="tx1"/>
              </a:solidFill>
            </a:endParaRPr>
          </a:p>
          <a:p>
            <a:pPr marL="0" lvl="0" indent="0" algn="l" rtl="0">
              <a:lnSpc>
                <a:spcPct val="150000"/>
              </a:lnSpc>
              <a:spcBef>
                <a:spcPts val="1200"/>
              </a:spcBef>
              <a:spcAft>
                <a:spcPts val="0"/>
              </a:spcAft>
              <a:buNone/>
            </a:pPr>
            <a:r>
              <a:rPr lang="es" dirty="0">
                <a:solidFill>
                  <a:schemeClr val="tx1"/>
                </a:solidFill>
              </a:rPr>
              <a:t>Al igual que en las murgas, existe una modalidad de comparsas infantiles.</a:t>
            </a:r>
            <a:endParaRPr dirty="0">
              <a:solidFill>
                <a:schemeClr val="tx1"/>
              </a:solidFill>
            </a:endParaRPr>
          </a:p>
          <a:p>
            <a:pPr marL="0" lvl="0" indent="0" algn="l" rtl="0">
              <a:spcBef>
                <a:spcPts val="1200"/>
              </a:spcBef>
              <a:spcAft>
                <a:spcPts val="1200"/>
              </a:spcAft>
              <a:buNone/>
            </a:pPr>
            <a:endParaRPr dirty="0"/>
          </a:p>
        </p:txBody>
      </p:sp>
      <p:pic>
        <p:nvPicPr>
          <p:cNvPr id="2" name="diapo comparsa.m4a" descr="diapo comparsa.m4a">
            <a:hlinkClick r:id="" action="ppaction://media"/>
            <a:extLst>
              <a:ext uri="{FF2B5EF4-FFF2-40B4-BE49-F238E27FC236}">
                <a16:creationId xmlns:a16="http://schemas.microsoft.com/office/drawing/2014/main" id="{94B80880-F605-F549-8B9C-3252731A8F5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24375" y="4677641"/>
            <a:ext cx="273050" cy="273050"/>
          </a:xfrm>
          <a:prstGeom prst="rect">
            <a:avLst/>
          </a:prstGeom>
        </p:spPr>
      </p:pic>
      <p:pic>
        <p:nvPicPr>
          <p:cNvPr id="3" name="Elementos multimedia en línea 2" descr="#CarnavalRTVC | Kisamba | Comparsas Adultas | Las Palmas de Gran Canaria 2020">
            <a:hlinkClick r:id="" action="ppaction://media"/>
            <a:extLst>
              <a:ext uri="{FF2B5EF4-FFF2-40B4-BE49-F238E27FC236}">
                <a16:creationId xmlns:a16="http://schemas.microsoft.com/office/drawing/2014/main" id="{164FD164-B1BE-E44D-A537-E282D7D6CAF4}"/>
              </a:ext>
            </a:extLst>
          </p:cNvPr>
          <p:cNvPicPr>
            <a:picLocks noRot="1" noChangeAspect="1"/>
          </p:cNvPicPr>
          <p:nvPr>
            <a:videoFile r:link="rId3"/>
          </p:nvPr>
        </p:nvPicPr>
        <p:blipFill>
          <a:blip r:embed="rId7"/>
          <a:stretch>
            <a:fillRect/>
          </a:stretch>
        </p:blipFill>
        <p:spPr>
          <a:xfrm>
            <a:off x="3990905" y="1503325"/>
            <a:ext cx="4775752" cy="26983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527"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
                </p:tgtEl>
              </p:cMediaNode>
            </p:audio>
            <p:video>
              <p:cMediaNode vol="80000">
                <p:cTn id="12" fill="hold" display="0">
                  <p:stCondLst>
                    <p:cond delay="indefinite"/>
                  </p:stCondLst>
                </p:cTn>
                <p:tgtEl>
                  <p:spTgt spid="3"/>
                </p:tgtEl>
              </p:cMediaNode>
            </p:video>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110"/>
        <p:cNvGrpSpPr/>
        <p:nvPr/>
      </p:nvGrpSpPr>
      <p:grpSpPr>
        <a:xfrm>
          <a:off x="0" y="0"/>
          <a:ext cx="0" cy="0"/>
          <a:chOff x="0" y="0"/>
          <a:chExt cx="0" cy="0"/>
        </a:xfrm>
      </p:grpSpPr>
      <p:sp>
        <p:nvSpPr>
          <p:cNvPr id="111" name="Google Shape;111;p21"/>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5300" dirty="0">
                <a:solidFill>
                  <a:schemeClr val="tx1"/>
                </a:solidFill>
                <a:latin typeface="Amatic SC"/>
                <a:ea typeface="Amatic SC"/>
                <a:cs typeface="Amatic SC"/>
                <a:sym typeface="Amatic SC"/>
              </a:rPr>
              <a:t>La gran cabalgata</a:t>
            </a:r>
            <a:endParaRPr sz="5300" dirty="0">
              <a:solidFill>
                <a:schemeClr val="tx1"/>
              </a:solidFill>
              <a:latin typeface="Amatic SC"/>
              <a:ea typeface="Amatic SC"/>
              <a:cs typeface="Amatic SC"/>
              <a:sym typeface="Amatic SC"/>
            </a:endParaRPr>
          </a:p>
        </p:txBody>
      </p:sp>
      <p:pic>
        <p:nvPicPr>
          <p:cNvPr id="112" name="Google Shape;112;p21"/>
          <p:cNvPicPr preferRelativeResize="0"/>
          <p:nvPr/>
        </p:nvPicPr>
        <p:blipFill>
          <a:blip r:embed="rId5">
            <a:alphaModFix/>
          </a:blip>
          <a:stretch>
            <a:fillRect/>
          </a:stretch>
        </p:blipFill>
        <p:spPr>
          <a:xfrm>
            <a:off x="1082425" y="183500"/>
            <a:ext cx="6979156" cy="3925775"/>
          </a:xfrm>
          <a:prstGeom prst="rect">
            <a:avLst/>
          </a:prstGeom>
          <a:noFill/>
          <a:ln>
            <a:noFill/>
          </a:ln>
        </p:spPr>
      </p:pic>
      <p:pic>
        <p:nvPicPr>
          <p:cNvPr id="2" name="diapo cabalgata.m4a" descr="diapo cabalgata.m4a">
            <a:hlinkClick r:id="" action="ppaction://media"/>
            <a:extLst>
              <a:ext uri="{FF2B5EF4-FFF2-40B4-BE49-F238E27FC236}">
                <a16:creationId xmlns:a16="http://schemas.microsoft.com/office/drawing/2014/main" id="{8A6CD5F7-BCE8-4B4D-A108-D39B74B8AD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061581" y="4544152"/>
            <a:ext cx="223437" cy="22343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99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381</Words>
  <Application>Microsoft Office PowerPoint</Application>
  <PresentationFormat>Affichage à l'écran (16:9)</PresentationFormat>
  <Paragraphs>31</Paragraphs>
  <Slides>10</Slides>
  <Notes>10</Notes>
  <HiddenSlides>0</HiddenSlides>
  <MMClips>14</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Amatic SC</vt:lpstr>
      <vt:lpstr>Arial</vt:lpstr>
      <vt:lpstr>Times New Roman</vt:lpstr>
      <vt:lpstr>Simple Light</vt:lpstr>
      <vt:lpstr>Carnaval </vt:lpstr>
      <vt:lpstr>El origen del carnaval en Canarias</vt:lpstr>
      <vt:lpstr>El escenario del carnaval</vt:lpstr>
      <vt:lpstr>Las galas y concursos del Carnaval</vt:lpstr>
      <vt:lpstr>Gala de la reina</vt:lpstr>
      <vt:lpstr>Gala Drag</vt:lpstr>
      <vt:lpstr>Murgas</vt:lpstr>
      <vt:lpstr>comparsas</vt:lpstr>
      <vt:lpstr>Présentation PowerPoint</vt:lpstr>
      <vt:lpstr>El entierro de la sardina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Carnaval</dc:title>
  <dc:creator>Pepita Jimenez</dc:creator>
  <cp:lastModifiedBy>david.poulet</cp:lastModifiedBy>
  <cp:revision>8</cp:revision>
  <dcterms:modified xsi:type="dcterms:W3CDTF">2021-03-12T07:15:25Z</dcterms:modified>
</cp:coreProperties>
</file>